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88825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4">
          <p15:clr>
            <a:srgbClr val="A4A3A4"/>
          </p15:clr>
        </p15:guide>
        <p15:guide id="2" orient="horz" pos="346">
          <p15:clr>
            <a:srgbClr val="A4A3A4"/>
          </p15:clr>
        </p15:guide>
        <p15:guide id="3" orient="horz" pos="732">
          <p15:clr>
            <a:srgbClr val="A4A3A4"/>
          </p15:clr>
        </p15:guide>
        <p15:guide id="4" orient="horz" pos="1163">
          <p15:clr>
            <a:srgbClr val="A4A3A4"/>
          </p15:clr>
        </p15:guide>
        <p15:guide id="5" orient="horz" pos="1299">
          <p15:clr>
            <a:srgbClr val="A4A3A4"/>
          </p15:clr>
        </p15:guide>
        <p15:guide id="6" orient="horz" pos="4112">
          <p15:clr>
            <a:srgbClr val="A4A3A4"/>
          </p15:clr>
        </p15:guide>
        <p15:guide id="7" orient="horz" pos="2638">
          <p15:clr>
            <a:srgbClr val="A4A3A4"/>
          </p15:clr>
        </p15:guide>
        <p15:guide id="8" pos="3907">
          <p15:clr>
            <a:srgbClr val="A4A3A4"/>
          </p15:clr>
        </p15:guide>
        <p15:guide id="9" pos="414">
          <p15:clr>
            <a:srgbClr val="A4A3A4"/>
          </p15:clr>
        </p15:guide>
        <p15:guide id="10" pos="7399">
          <p15:clr>
            <a:srgbClr val="A4A3A4"/>
          </p15:clr>
        </p15:guide>
        <p15:guide id="11" pos="7150">
          <p15:clr>
            <a:srgbClr val="A4A3A4"/>
          </p15:clr>
        </p15:guide>
        <p15:guide id="12" pos="2750">
          <p15:clr>
            <a:srgbClr val="A4A3A4"/>
          </p15:clr>
        </p15:guide>
        <p15:guide id="13" pos="3657">
          <p15:clr>
            <a:srgbClr val="A4A3A4"/>
          </p15:clr>
        </p15:guide>
        <p15:guide id="14" pos="4814">
          <p15:clr>
            <a:srgbClr val="A4A3A4"/>
          </p15:clr>
        </p15:guide>
        <p15:guide id="15" pos="2500">
          <p15:clr>
            <a:srgbClr val="A4A3A4"/>
          </p15:clr>
        </p15:guide>
        <p15:guide id="16" pos="5063">
          <p15:clr>
            <a:srgbClr val="A4A3A4"/>
          </p15:clr>
        </p15:guide>
        <p15:guide id="17" orient="horz" pos="2729">
          <p15:clr>
            <a:srgbClr val="A4A3A4"/>
          </p15:clr>
        </p15:guide>
        <p15:guide id="18" orient="horz" pos="1254">
          <p15:clr>
            <a:srgbClr val="A4A3A4"/>
          </p15:clr>
        </p15:guide>
        <p15:guide id="19" orient="horz" pos="4044">
          <p15:clr>
            <a:srgbClr val="A4A3A4"/>
          </p15:clr>
        </p15:guide>
        <p15:guide id="20" orient="horz" pos="25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3296810-A885-4BE3-A3E7-6D5BEEA58F35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ittlere Formatvorlage 1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1" autoAdjust="0"/>
    <p:restoredTop sz="94783" autoAdjust="0"/>
  </p:normalViewPr>
  <p:slideViewPr>
    <p:cSldViewPr showGuides="1">
      <p:cViewPr varScale="1">
        <p:scale>
          <a:sx n="90" d="100"/>
          <a:sy n="90" d="100"/>
        </p:scale>
        <p:origin x="102" y="102"/>
      </p:cViewPr>
      <p:guideLst>
        <p:guide orient="horz" pos="2774"/>
        <p:guide orient="horz" pos="346"/>
        <p:guide orient="horz" pos="732"/>
        <p:guide orient="horz" pos="1163"/>
        <p:guide orient="horz" pos="1299"/>
        <p:guide orient="horz" pos="4112"/>
        <p:guide orient="horz" pos="2638"/>
        <p:guide pos="3907"/>
        <p:guide pos="414"/>
        <p:guide pos="7399"/>
        <p:guide pos="7150"/>
        <p:guide pos="2750"/>
        <p:guide pos="3657"/>
        <p:guide pos="4814"/>
        <p:guide pos="2500"/>
        <p:guide pos="5063"/>
        <p:guide orient="horz" pos="2729"/>
        <p:guide orient="horz" pos="1254"/>
        <p:guide orient="horz" pos="4044"/>
        <p:guide orient="horz" pos="2570"/>
      </p:guideLst>
    </p:cSldViewPr>
  </p:slideViewPr>
  <p:outlineViewPr>
    <p:cViewPr>
      <p:scale>
        <a:sx n="33" d="100"/>
        <a:sy n="33" d="100"/>
      </p:scale>
      <p:origin x="0" y="488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43DCE-1BB8-F840-BA90-BE5664D28F24}" type="datetimeFigureOut">
              <a:rPr lang="de-DE" smtClean="0"/>
              <a:t>21.02.2019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486C9-8791-2E49-857D-246C667FAF1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612415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395AE-8C67-7D40-B0FC-D5B52C074D29}" type="datetimeFigureOut">
              <a:rPr lang="de-DE" smtClean="0"/>
              <a:t>21.02.2019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0E590-F207-0443-8E50-A170B190842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15842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12" Type="http://schemas.openxmlformats.org/officeDocument/2006/relationships/image" Target="../media/image20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11" Type="http://schemas.openxmlformats.org/officeDocument/2006/relationships/image" Target="../media/image19.emf"/><Relationship Id="rId5" Type="http://schemas.openxmlformats.org/officeDocument/2006/relationships/image" Target="../media/image13.emf"/><Relationship Id="rId10" Type="http://schemas.openxmlformats.org/officeDocument/2006/relationships/image" Target="../media/image18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image" Target="../media/image32.emf"/><Relationship Id="rId18" Type="http://schemas.openxmlformats.org/officeDocument/2006/relationships/image" Target="../media/image37.emf"/><Relationship Id="rId3" Type="http://schemas.openxmlformats.org/officeDocument/2006/relationships/image" Target="../media/image22.emf"/><Relationship Id="rId21" Type="http://schemas.openxmlformats.org/officeDocument/2006/relationships/image" Target="../media/image40.emf"/><Relationship Id="rId7" Type="http://schemas.openxmlformats.org/officeDocument/2006/relationships/image" Target="../media/image26.emf"/><Relationship Id="rId12" Type="http://schemas.openxmlformats.org/officeDocument/2006/relationships/image" Target="../media/image31.emf"/><Relationship Id="rId17" Type="http://schemas.openxmlformats.org/officeDocument/2006/relationships/image" Target="../media/image36.emf"/><Relationship Id="rId2" Type="http://schemas.openxmlformats.org/officeDocument/2006/relationships/image" Target="../media/image21.emf"/><Relationship Id="rId16" Type="http://schemas.openxmlformats.org/officeDocument/2006/relationships/image" Target="../media/image35.emf"/><Relationship Id="rId20" Type="http://schemas.openxmlformats.org/officeDocument/2006/relationships/image" Target="../media/image3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emf"/><Relationship Id="rId11" Type="http://schemas.openxmlformats.org/officeDocument/2006/relationships/image" Target="../media/image30.emf"/><Relationship Id="rId5" Type="http://schemas.openxmlformats.org/officeDocument/2006/relationships/image" Target="../media/image24.emf"/><Relationship Id="rId15" Type="http://schemas.openxmlformats.org/officeDocument/2006/relationships/image" Target="../media/image34.emf"/><Relationship Id="rId23" Type="http://schemas.openxmlformats.org/officeDocument/2006/relationships/image" Target="../media/image42.emf"/><Relationship Id="rId10" Type="http://schemas.openxmlformats.org/officeDocument/2006/relationships/image" Target="../media/image29.emf"/><Relationship Id="rId19" Type="http://schemas.openxmlformats.org/officeDocument/2006/relationships/image" Target="../media/image38.emf"/><Relationship Id="rId4" Type="http://schemas.openxmlformats.org/officeDocument/2006/relationships/image" Target="../media/image23.emf"/><Relationship Id="rId9" Type="http://schemas.openxmlformats.org/officeDocument/2006/relationships/image" Target="../media/image28.emf"/><Relationship Id="rId14" Type="http://schemas.openxmlformats.org/officeDocument/2006/relationships/image" Target="../media/image33.emf"/><Relationship Id="rId22" Type="http://schemas.openxmlformats.org/officeDocument/2006/relationships/image" Target="../media/image41.e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="" xmlns:a16="http://schemas.microsoft.com/office/drawing/2014/main" id="{1775496F-F1CB-F245-B0F3-95B8F8C2A0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88825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1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8813" y="1844675"/>
            <a:ext cx="5148262" cy="45751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202364" y="1989138"/>
            <a:ext cx="5148262" cy="20880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4"/>
          </p:nvPr>
        </p:nvSpPr>
        <p:spPr>
          <a:xfrm>
            <a:off x="6202364" y="4331850"/>
            <a:ext cx="5148262" cy="20880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483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202364" y="1989138"/>
            <a:ext cx="5148262" cy="209073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4"/>
          </p:nvPr>
        </p:nvSpPr>
        <p:spPr>
          <a:xfrm>
            <a:off x="6202364" y="4332288"/>
            <a:ext cx="5148262" cy="208756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6" name="Bildplatzhalter 8"/>
          <p:cNvSpPr>
            <a:spLocks noGrp="1"/>
          </p:cNvSpPr>
          <p:nvPr>
            <p:ph type="pic" sz="quarter" idx="15"/>
          </p:nvPr>
        </p:nvSpPr>
        <p:spPr>
          <a:xfrm>
            <a:off x="670421" y="1989138"/>
            <a:ext cx="5148262" cy="209073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6"/>
          </p:nvPr>
        </p:nvSpPr>
        <p:spPr>
          <a:xfrm>
            <a:off x="670421" y="4332288"/>
            <a:ext cx="5148262" cy="208756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8567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6703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685800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Vertikaler Textplatzhalter 4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639028" y="332657"/>
            <a:ext cx="180639" cy="6191968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</p:spTree>
    <p:extLst>
      <p:ext uri="{BB962C8B-B14F-4D97-AF65-F5344CB8AC3E}">
        <p14:creationId xmlns:p14="http://schemas.microsoft.com/office/powerpoint/2010/main" val="192948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685800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1836000"/>
            <a:ext cx="10691812" cy="1620000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5" name="Vertikaler Textplatzhalter 4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639028" y="332657"/>
            <a:ext cx="180639" cy="6191968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</p:spTree>
    <p:extLst>
      <p:ext uri="{BB962C8B-B14F-4D97-AF65-F5344CB8AC3E}">
        <p14:creationId xmlns:p14="http://schemas.microsoft.com/office/powerpoint/2010/main" val="218985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88825" cy="615960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5" name="Vertikaler Textplatzhalter 4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639028" y="183600"/>
            <a:ext cx="180639" cy="5724636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  <p:sp>
        <p:nvSpPr>
          <p:cNvPr id="6" name="Bildplatzhalter 4"/>
          <p:cNvSpPr>
            <a:spLocks noGrp="1"/>
          </p:cNvSpPr>
          <p:nvPr>
            <p:ph type="pic" sz="quarter" idx="14"/>
          </p:nvPr>
        </p:nvSpPr>
        <p:spPr>
          <a:xfrm>
            <a:off x="10476000" y="6354000"/>
            <a:ext cx="1332000" cy="504000"/>
          </a:xfrm>
        </p:spPr>
        <p:txBody>
          <a:bodyPr anchor="ctr" anchorCtr="0"/>
          <a:lstStyle>
            <a:lvl1pPr marL="975" indent="0" algn="ctr">
              <a:lnSpc>
                <a:spcPct val="100000"/>
              </a:lnSpc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6202362" y="6360193"/>
            <a:ext cx="4212049" cy="5040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buNone/>
              <a:defRPr sz="900" baseline="0"/>
            </a:lvl1pPr>
            <a:lvl2pPr marL="0" indent="0" algn="r">
              <a:lnSpc>
                <a:spcPct val="100000"/>
              </a:lnSpc>
              <a:buNone/>
              <a:defRPr sz="900"/>
            </a:lvl2pPr>
            <a:lvl3pPr marL="0" indent="0" algn="r">
              <a:lnSpc>
                <a:spcPct val="100000"/>
              </a:lnSpc>
              <a:buNone/>
              <a:defRPr sz="900"/>
            </a:lvl3pPr>
            <a:lvl4pPr marL="0" indent="0" algn="r">
              <a:lnSpc>
                <a:spcPct val="100000"/>
              </a:lnSpc>
              <a:buNone/>
              <a:defRPr sz="900"/>
            </a:lvl4pPr>
            <a:lvl5pPr marL="0" indent="0" algn="r">
              <a:lnSpc>
                <a:spcPct val="100000"/>
              </a:lnSpc>
              <a:buNone/>
              <a:defRPr sz="900"/>
            </a:lvl5pPr>
          </a:lstStyle>
          <a:p>
            <a:pPr lvl="0"/>
            <a:r>
              <a:rPr lang="de-CH" dirty="0"/>
              <a:t>Präsentiert von</a:t>
            </a:r>
          </a:p>
        </p:txBody>
      </p:sp>
    </p:spTree>
    <p:extLst>
      <p:ext uri="{BB962C8B-B14F-4D97-AF65-F5344CB8AC3E}">
        <p14:creationId xmlns:p14="http://schemas.microsoft.com/office/powerpoint/2010/main" val="33767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Text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88825" cy="615960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5" name="Vertikaler Textplatzhalter 4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639028" y="183600"/>
            <a:ext cx="180639" cy="5724636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1836000"/>
            <a:ext cx="9900095" cy="1214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7" name="Bildplatzhalter 4"/>
          <p:cNvSpPr>
            <a:spLocks noGrp="1"/>
          </p:cNvSpPr>
          <p:nvPr>
            <p:ph type="pic" sz="quarter" idx="14"/>
          </p:nvPr>
        </p:nvSpPr>
        <p:spPr>
          <a:xfrm>
            <a:off x="10476000" y="6354000"/>
            <a:ext cx="1332000" cy="504000"/>
          </a:xfrm>
        </p:spPr>
        <p:txBody>
          <a:bodyPr anchor="ctr" anchorCtr="0"/>
          <a:lstStyle>
            <a:lvl1pPr marL="975" indent="0" algn="ctr">
              <a:lnSpc>
                <a:spcPct val="100000"/>
              </a:lnSpc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6202362" y="6360193"/>
            <a:ext cx="4212049" cy="5040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buNone/>
              <a:defRPr sz="900" baseline="0"/>
            </a:lvl1pPr>
            <a:lvl2pPr marL="0" indent="0" algn="r">
              <a:lnSpc>
                <a:spcPct val="100000"/>
              </a:lnSpc>
              <a:buNone/>
              <a:defRPr sz="900"/>
            </a:lvl2pPr>
            <a:lvl3pPr marL="0" indent="0" algn="r">
              <a:lnSpc>
                <a:spcPct val="100000"/>
              </a:lnSpc>
              <a:buNone/>
              <a:defRPr sz="900"/>
            </a:lvl3pPr>
            <a:lvl4pPr marL="0" indent="0" algn="r">
              <a:lnSpc>
                <a:spcPct val="100000"/>
              </a:lnSpc>
              <a:buNone/>
              <a:defRPr sz="900"/>
            </a:lvl4pPr>
            <a:lvl5pPr marL="0" indent="0" algn="r">
              <a:lnSpc>
                <a:spcPct val="100000"/>
              </a:lnSpc>
              <a:buNone/>
              <a:defRPr sz="900"/>
            </a:lvl5pPr>
          </a:lstStyle>
          <a:p>
            <a:pPr lvl="0"/>
            <a:r>
              <a:rPr lang="de-CH" dirty="0"/>
              <a:t>Präsentiert von</a:t>
            </a:r>
          </a:p>
        </p:txBody>
      </p:sp>
    </p:spTree>
    <p:extLst>
      <p:ext uri="{BB962C8B-B14F-4D97-AF65-F5344CB8AC3E}">
        <p14:creationId xmlns:p14="http://schemas.microsoft.com/office/powerpoint/2010/main" val="286047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/>
          <p:cNvSpPr>
            <a:spLocks noGrp="1"/>
          </p:cNvSpPr>
          <p:nvPr>
            <p:ph type="body" sz="quarter" idx="10"/>
          </p:nvPr>
        </p:nvSpPr>
        <p:spPr>
          <a:xfrm>
            <a:off x="658813" y="1844675"/>
            <a:ext cx="10691812" cy="4575175"/>
          </a:xfrm>
          <a:noFill/>
        </p:spPr>
        <p:txBody>
          <a:bodyPr lIns="0" tIns="0" rIns="0" bIns="0" anchor="t" anchorCtr="0"/>
          <a:lstStyle>
            <a:lvl1pPr marL="0" algn="l">
              <a:lnSpc>
                <a:spcPct val="9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tx2"/>
                </a:solidFill>
                <a:latin typeface="+mn-lt"/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bg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bg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bg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0317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onen-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5" name="Textfeld 3">
            <a:extLst>
              <a:ext uri="{FF2B5EF4-FFF2-40B4-BE49-F238E27FC236}">
                <a16:creationId xmlns="" xmlns:a16="http://schemas.microsoft.com/office/drawing/2014/main" id="{1DB148D8-4B6A-A346-871C-538F37EABE6F}"/>
              </a:ext>
            </a:extLst>
          </p:cNvPr>
          <p:cNvSpPr txBox="1"/>
          <p:nvPr userDrawn="1"/>
        </p:nvSpPr>
        <p:spPr>
          <a:xfrm>
            <a:off x="658800" y="554400"/>
            <a:ext cx="9900000" cy="1213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lnSpc>
                <a:spcPct val="11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en-US" sz="3600" dirty="0">
                <a:solidFill>
                  <a:schemeClr val="tx2"/>
                </a:solidFill>
              </a:rPr>
              <a:t>Our regional partners.</a:t>
            </a:r>
          </a:p>
        </p:txBody>
      </p:sp>
      <p:pic>
        <p:nvPicPr>
          <p:cNvPr id="6" name="Picture 5" descr="ppt_rdk_16_9_2018_i.pdf">
            <a:extLst>
              <a:ext uri="{FF2B5EF4-FFF2-40B4-BE49-F238E27FC236}">
                <a16:creationId xmlns="" xmlns:a16="http://schemas.microsoft.com/office/drawing/2014/main" id="{29EBC79A-9341-0249-A09C-32FCFB2D4C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1700"/>
            <a:ext cx="12077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4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sche Premium-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93637DB-6D5E-C748-A10E-F380A8512A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261" y="4016121"/>
            <a:ext cx="2482479" cy="57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6F94CF2D-6035-4946-96AE-94A831A5C4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034" y="2520000"/>
            <a:ext cx="2257200" cy="684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B4E266B-13D5-B940-A6A9-A424FA011D6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006" y="2702143"/>
            <a:ext cx="3026000" cy="320400"/>
          </a:xfrm>
          <a:prstGeom prst="rect">
            <a:avLst/>
          </a:prstGeom>
        </p:spPr>
      </p:pic>
      <p:sp>
        <p:nvSpPr>
          <p:cNvPr id="13" name="Textfeld 3">
            <a:extLst>
              <a:ext uri="{FF2B5EF4-FFF2-40B4-BE49-F238E27FC236}">
                <a16:creationId xmlns="" xmlns:a16="http://schemas.microsoft.com/office/drawing/2014/main" id="{8DBDDCB0-63CB-334D-A1EE-FEB998F074DD}"/>
              </a:ext>
            </a:extLst>
          </p:cNvPr>
          <p:cNvSpPr txBox="1"/>
          <p:nvPr userDrawn="1"/>
        </p:nvSpPr>
        <p:spPr>
          <a:xfrm>
            <a:off x="658800" y="554400"/>
            <a:ext cx="9900000" cy="1213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lnSpc>
                <a:spcPct val="11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en-GB" sz="3600" dirty="0">
                <a:solidFill>
                  <a:schemeClr val="tx2"/>
                </a:solidFill>
              </a:rPr>
              <a:t>Strategic premium partners.</a:t>
            </a:r>
            <a:endParaRPr lang="de-CH" sz="3600" dirty="0">
              <a:solidFill>
                <a:schemeClr val="tx2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3F094F49-2D33-B747-8EAA-D32749F80F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571" y="2696694"/>
            <a:ext cx="2518539" cy="3724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80F24D4-7499-C14E-A86E-C2406D3234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012" y="3884144"/>
            <a:ext cx="3013656" cy="8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7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="" xmlns:a16="http://schemas.microsoft.com/office/drawing/2014/main" id="{06C0AC49-1716-EF43-A291-D740E8F3BF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600" y="-12089"/>
            <a:ext cx="1739900" cy="1739900"/>
          </a:xfrm>
          <a:prstGeom prst="rect">
            <a:avLst/>
          </a:prstGeom>
        </p:spPr>
      </p:pic>
      <p:sp>
        <p:nvSpPr>
          <p:cNvPr id="37" name="Bildplatzhalter 36"/>
          <p:cNvSpPr>
            <a:spLocks noGrp="1"/>
          </p:cNvSpPr>
          <p:nvPr>
            <p:ph type="pic" sz="quarter" idx="15"/>
          </p:nvPr>
        </p:nvSpPr>
        <p:spPr>
          <a:xfrm>
            <a:off x="0" y="345600"/>
            <a:ext cx="12188825" cy="6163200"/>
          </a:xfrm>
          <a:custGeom>
            <a:avLst/>
            <a:gdLst>
              <a:gd name="connsiteX0" fmla="*/ 0 w 12188825"/>
              <a:gd name="connsiteY0" fmla="*/ 0 h 6163200"/>
              <a:gd name="connsiteX1" fmla="*/ 9723600 w 12188825"/>
              <a:gd name="connsiteY1" fmla="*/ 0 h 6163200"/>
              <a:gd name="connsiteX2" fmla="*/ 9723600 w 12188825"/>
              <a:gd name="connsiteY2" fmla="*/ 1396800 h 6163200"/>
              <a:gd name="connsiteX3" fmla="*/ 11466000 w 12188825"/>
              <a:gd name="connsiteY3" fmla="*/ 1396800 h 6163200"/>
              <a:gd name="connsiteX4" fmla="*/ 11466000 w 12188825"/>
              <a:gd name="connsiteY4" fmla="*/ 0 h 6163200"/>
              <a:gd name="connsiteX5" fmla="*/ 12188825 w 12188825"/>
              <a:gd name="connsiteY5" fmla="*/ 0 h 6163200"/>
              <a:gd name="connsiteX6" fmla="*/ 12188825 w 12188825"/>
              <a:gd name="connsiteY6" fmla="*/ 2363320 h 6163200"/>
              <a:gd name="connsiteX7" fmla="*/ 12188825 w 12188825"/>
              <a:gd name="connsiteY7" fmla="*/ 5907600 h 6163200"/>
              <a:gd name="connsiteX8" fmla="*/ 12188825 w 12188825"/>
              <a:gd name="connsiteY8" fmla="*/ 6163200 h 6163200"/>
              <a:gd name="connsiteX9" fmla="*/ 0 w 12188825"/>
              <a:gd name="connsiteY9" fmla="*/ 6163200 h 6163200"/>
              <a:gd name="connsiteX10" fmla="*/ 0 w 12188825"/>
              <a:gd name="connsiteY10" fmla="*/ 5907600 h 6163200"/>
              <a:gd name="connsiteX11" fmla="*/ 0 w 12188825"/>
              <a:gd name="connsiteY11" fmla="*/ 2363320 h 61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8825" h="6163200">
                <a:moveTo>
                  <a:pt x="0" y="0"/>
                </a:moveTo>
                <a:lnTo>
                  <a:pt x="9723600" y="0"/>
                </a:lnTo>
                <a:lnTo>
                  <a:pt x="9723600" y="1396800"/>
                </a:lnTo>
                <a:lnTo>
                  <a:pt x="11466000" y="1396800"/>
                </a:lnTo>
                <a:lnTo>
                  <a:pt x="11466000" y="0"/>
                </a:lnTo>
                <a:lnTo>
                  <a:pt x="12188825" y="0"/>
                </a:lnTo>
                <a:lnTo>
                  <a:pt x="12188825" y="2363320"/>
                </a:lnTo>
                <a:lnTo>
                  <a:pt x="12188825" y="5907600"/>
                </a:lnTo>
                <a:lnTo>
                  <a:pt x="12188825" y="6163200"/>
                </a:lnTo>
                <a:lnTo>
                  <a:pt x="0" y="6163200"/>
                </a:lnTo>
                <a:lnTo>
                  <a:pt x="0" y="5907600"/>
                </a:lnTo>
                <a:lnTo>
                  <a:pt x="0" y="23633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8813" y="1836000"/>
            <a:ext cx="10691812" cy="1620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58813" y="3609020"/>
            <a:ext cx="10691811" cy="1620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CH" dirty="0"/>
          </a:p>
        </p:txBody>
      </p:sp>
      <p:sp>
        <p:nvSpPr>
          <p:cNvPr id="10" name="Vertikaler Textplatzhalter 4"/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639028" y="2528342"/>
            <a:ext cx="180639" cy="3744416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</p:spTree>
    <p:extLst>
      <p:ext uri="{BB962C8B-B14F-4D97-AF65-F5344CB8AC3E}">
        <p14:creationId xmlns:p14="http://schemas.microsoft.com/office/powerpoint/2010/main" val="4968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sche 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9D7CEB53-088A-844F-9598-CC83F44F95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073" y="3913293"/>
            <a:ext cx="1199008" cy="5823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26DB65C-9122-F447-91D5-476C976512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091" y="3930880"/>
            <a:ext cx="1412771" cy="5472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CF171F3D-1244-0441-A391-904BA1A786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3837" y="4997609"/>
            <a:ext cx="1645481" cy="716400"/>
          </a:xfrm>
          <a:prstGeom prst="rect">
            <a:avLst/>
          </a:prstGeom>
        </p:spPr>
      </p:pic>
      <p:sp>
        <p:nvSpPr>
          <p:cNvPr id="18" name="Textfeld 3">
            <a:extLst>
              <a:ext uri="{FF2B5EF4-FFF2-40B4-BE49-F238E27FC236}">
                <a16:creationId xmlns="" xmlns:a16="http://schemas.microsoft.com/office/drawing/2014/main" id="{DCBC9A29-8AE6-C747-9C9E-6F3C54394204}"/>
              </a:ext>
            </a:extLst>
          </p:cNvPr>
          <p:cNvSpPr txBox="1"/>
          <p:nvPr userDrawn="1"/>
        </p:nvSpPr>
        <p:spPr>
          <a:xfrm>
            <a:off x="658800" y="554400"/>
            <a:ext cx="9900000" cy="1213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lnSpc>
                <a:spcPct val="11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en-GB" sz="3600" dirty="0">
                <a:solidFill>
                  <a:schemeClr val="tx2"/>
                </a:solidFill>
              </a:rPr>
              <a:t>Strategic partners.</a:t>
            </a:r>
            <a:endParaRPr lang="de-CH" sz="3600" dirty="0">
              <a:solidFill>
                <a:schemeClr val="tx2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42A2A94B-6DAA-9A4F-BFFA-19012E75559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360" y="2588797"/>
            <a:ext cx="2084321" cy="644400"/>
          </a:xfrm>
          <a:prstGeom prst="rect">
            <a:avLst/>
          </a:prstGeom>
        </p:spPr>
      </p:pic>
      <p:pic>
        <p:nvPicPr>
          <p:cNvPr id="20" name="Picture 1">
            <a:extLst>
              <a:ext uri="{FF2B5EF4-FFF2-40B4-BE49-F238E27FC236}">
                <a16:creationId xmlns="" xmlns:a16="http://schemas.microsoft.com/office/drawing/2014/main" id="{ACD416C7-76B8-E84D-943A-1E67958836D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6993" y="3832673"/>
            <a:ext cx="743614" cy="74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 descr="ST0007501.eps">
            <a:extLst>
              <a:ext uri="{FF2B5EF4-FFF2-40B4-BE49-F238E27FC236}">
                <a16:creationId xmlns="" xmlns:a16="http://schemas.microsoft.com/office/drawing/2014/main" id="{F1FDEBBD-777A-D845-9C41-7DEB3539D94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5183" y="2631610"/>
            <a:ext cx="1873536" cy="55877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C74429A4-5008-5B44-85EE-CB1064E65EC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393" y="2520000"/>
            <a:ext cx="784166" cy="781994"/>
          </a:xfrm>
          <a:prstGeom prst="rect">
            <a:avLst/>
          </a:prstGeom>
        </p:spPr>
      </p:pic>
      <p:pic>
        <p:nvPicPr>
          <p:cNvPr id="23" name="Picture 22" descr="ST0042879.eps">
            <a:extLst>
              <a:ext uri="{FF2B5EF4-FFF2-40B4-BE49-F238E27FC236}">
                <a16:creationId xmlns="" xmlns:a16="http://schemas.microsoft.com/office/drawing/2014/main" id="{415B5C30-C414-A64D-AF67-75D47B889F0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306" y="3932959"/>
            <a:ext cx="1462035" cy="543042"/>
          </a:xfrm>
          <a:prstGeom prst="rect">
            <a:avLst/>
          </a:prstGeom>
        </p:spPr>
      </p:pic>
      <p:pic>
        <p:nvPicPr>
          <p:cNvPr id="34" name="Picture 33" descr="ST0044085.eps">
            <a:extLst>
              <a:ext uri="{FF2B5EF4-FFF2-40B4-BE49-F238E27FC236}">
                <a16:creationId xmlns="" xmlns:a16="http://schemas.microsoft.com/office/drawing/2014/main" id="{6DC31C41-11FC-7940-97B0-CC1E40E65E3B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8696" y="2568463"/>
            <a:ext cx="1462035" cy="68506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39C53510-288D-2E46-AA18-E802AD7EFB8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54" y="5143283"/>
            <a:ext cx="2110346" cy="42505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DF906D7-A62C-F043-AA6B-85F1031C2B5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652" y="5228587"/>
            <a:ext cx="2105736" cy="25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7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zielle 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005D18C-9645-F848-BE30-5D6851FB4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006" y="2543556"/>
            <a:ext cx="1360800" cy="674846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26" name="Textfeld 3">
            <a:extLst>
              <a:ext uri="{FF2B5EF4-FFF2-40B4-BE49-F238E27FC236}">
                <a16:creationId xmlns="" xmlns:a16="http://schemas.microsoft.com/office/drawing/2014/main" id="{C0061C49-06BB-4B4D-BA93-9FCF46E017D8}"/>
              </a:ext>
            </a:extLst>
          </p:cNvPr>
          <p:cNvSpPr txBox="1"/>
          <p:nvPr userDrawn="1"/>
        </p:nvSpPr>
        <p:spPr>
          <a:xfrm>
            <a:off x="658800" y="554400"/>
            <a:ext cx="9900000" cy="1213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lnSpc>
                <a:spcPct val="11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en-GB" sz="3600" dirty="0">
                <a:solidFill>
                  <a:schemeClr val="tx2"/>
                </a:solidFill>
              </a:rPr>
              <a:t>Official partners.</a:t>
            </a:r>
            <a:endParaRPr lang="de-CH" sz="3600" dirty="0">
              <a:solidFill>
                <a:schemeClr val="tx2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5555D7C4-8081-9A48-B4A2-28D4C96AC9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8759" y="4560343"/>
            <a:ext cx="820799" cy="8207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B724F84A-09AC-8040-AAC8-11A2B726D2F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8249" y="4810542"/>
            <a:ext cx="1688696" cy="320400"/>
          </a:xfrm>
          <a:prstGeom prst="rect">
            <a:avLst/>
          </a:prstGeom>
        </p:spPr>
      </p:pic>
      <p:pic>
        <p:nvPicPr>
          <p:cNvPr id="29" name="Picture 28" descr="ST0044086.eps">
            <a:extLst>
              <a:ext uri="{FF2B5EF4-FFF2-40B4-BE49-F238E27FC236}">
                <a16:creationId xmlns="" xmlns:a16="http://schemas.microsoft.com/office/drawing/2014/main" id="{964A97C5-D4E5-AF40-AF6C-7C190B9A3E3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173" y="4797548"/>
            <a:ext cx="1305620" cy="346389"/>
          </a:xfrm>
          <a:prstGeom prst="rect">
            <a:avLst/>
          </a:prstGeom>
        </p:spPr>
      </p:pic>
      <p:pic>
        <p:nvPicPr>
          <p:cNvPr id="30" name="Picture 29" descr="ST0039766.eps">
            <a:extLst>
              <a:ext uri="{FF2B5EF4-FFF2-40B4-BE49-F238E27FC236}">
                <a16:creationId xmlns="" xmlns:a16="http://schemas.microsoft.com/office/drawing/2014/main" id="{B948B220-FEAD-F54C-B016-FC664114935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006" y="4687275"/>
            <a:ext cx="1664518" cy="566934"/>
          </a:xfrm>
          <a:prstGeom prst="rect">
            <a:avLst/>
          </a:prstGeom>
        </p:spPr>
      </p:pic>
      <p:pic>
        <p:nvPicPr>
          <p:cNvPr id="31" name="Picture 30" descr="ST0035235.eps">
            <a:extLst>
              <a:ext uri="{FF2B5EF4-FFF2-40B4-BE49-F238E27FC236}">
                <a16:creationId xmlns="" xmlns:a16="http://schemas.microsoft.com/office/drawing/2014/main" id="{8930F8AF-6C71-3648-8C0F-F5BF374BA74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6883" y="4771023"/>
            <a:ext cx="1490588" cy="399439"/>
          </a:xfrm>
          <a:prstGeom prst="rect">
            <a:avLst/>
          </a:prstGeom>
        </p:spPr>
      </p:pic>
      <p:pic>
        <p:nvPicPr>
          <p:cNvPr id="32" name="Picture 31" descr="ST0044616.eps">
            <a:extLst>
              <a:ext uri="{FF2B5EF4-FFF2-40B4-BE49-F238E27FC236}">
                <a16:creationId xmlns="" xmlns:a16="http://schemas.microsoft.com/office/drawing/2014/main" id="{D78BF4AB-DFE8-5740-A1A1-50E4499CD13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460" y="5474299"/>
            <a:ext cx="627047" cy="775837"/>
          </a:xfrm>
          <a:prstGeom prst="rect">
            <a:avLst/>
          </a:prstGeom>
        </p:spPr>
      </p:pic>
      <p:pic>
        <p:nvPicPr>
          <p:cNvPr id="33" name="Picture 36" descr="l92357_ne_visana_xxxxxxxxxx.eps">
            <a:extLst>
              <a:ext uri="{FF2B5EF4-FFF2-40B4-BE49-F238E27FC236}">
                <a16:creationId xmlns="" xmlns:a16="http://schemas.microsoft.com/office/drawing/2014/main" id="{92510957-04CE-2D4F-A180-49F0AC22F3D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8685" y="5692676"/>
            <a:ext cx="1131161" cy="33908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C56FEED8-5502-EE44-9790-E042979BE33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50" y="2645108"/>
            <a:ext cx="1170267" cy="471600"/>
          </a:xfrm>
          <a:prstGeom prst="rect">
            <a:avLst/>
          </a:prstGeom>
        </p:spPr>
      </p:pic>
      <p:pic>
        <p:nvPicPr>
          <p:cNvPr id="35" name="Picture 34" descr="Holy_Cow_Logo[1].eps">
            <a:extLst>
              <a:ext uri="{FF2B5EF4-FFF2-40B4-BE49-F238E27FC236}">
                <a16:creationId xmlns="" xmlns:a16="http://schemas.microsoft.com/office/drawing/2014/main" id="{ED51E8CB-7B74-3D4A-A10E-F400CE5B988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3001" y="2545407"/>
            <a:ext cx="1319192" cy="671003"/>
          </a:xfrm>
          <a:prstGeom prst="rect">
            <a:avLst/>
          </a:prstGeom>
        </p:spPr>
      </p:pic>
      <p:pic>
        <p:nvPicPr>
          <p:cNvPr id="36" name="Picture 19" descr="INTERSPORT®-Rent.skala.eps">
            <a:extLst>
              <a:ext uri="{FF2B5EF4-FFF2-40B4-BE49-F238E27FC236}">
                <a16:creationId xmlns="" xmlns:a16="http://schemas.microsoft.com/office/drawing/2014/main" id="{A89E4C39-8B33-684F-8935-7A19EF631D83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2411" y="2675267"/>
            <a:ext cx="1799533" cy="41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 descr="ST0044615.eps">
            <a:extLst>
              <a:ext uri="{FF2B5EF4-FFF2-40B4-BE49-F238E27FC236}">
                <a16:creationId xmlns="" xmlns:a16="http://schemas.microsoft.com/office/drawing/2014/main" id="{FEA23CE4-5742-0843-B804-30F970745DB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1384" y="3624186"/>
            <a:ext cx="661587" cy="670905"/>
          </a:xfrm>
          <a:prstGeom prst="rect">
            <a:avLst/>
          </a:prstGeom>
        </p:spPr>
      </p:pic>
      <p:pic>
        <p:nvPicPr>
          <p:cNvPr id="40" name="Picture 39" descr="ST0042878.eps">
            <a:extLst>
              <a:ext uri="{FF2B5EF4-FFF2-40B4-BE49-F238E27FC236}">
                <a16:creationId xmlns="" xmlns:a16="http://schemas.microsoft.com/office/drawing/2014/main" id="{80483CCC-A91F-1641-9005-71876DB5074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654" y="3615391"/>
            <a:ext cx="1303223" cy="688495"/>
          </a:xfrm>
          <a:prstGeom prst="rect">
            <a:avLst/>
          </a:prstGeom>
        </p:spPr>
      </p:pic>
      <p:pic>
        <p:nvPicPr>
          <p:cNvPr id="41" name="Picture 40" descr="ST0038858.eps">
            <a:extLst>
              <a:ext uri="{FF2B5EF4-FFF2-40B4-BE49-F238E27FC236}">
                <a16:creationId xmlns="" xmlns:a16="http://schemas.microsoft.com/office/drawing/2014/main" id="{990BF4E0-E3E7-9A44-9CE5-F5749BC7250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442" y="3743582"/>
            <a:ext cx="2191432" cy="432113"/>
          </a:xfrm>
          <a:prstGeom prst="rect">
            <a:avLst/>
          </a:prstGeom>
        </p:spPr>
      </p:pic>
      <p:pic>
        <p:nvPicPr>
          <p:cNvPr id="42" name="Picture 41" descr="ST0039590.eps">
            <a:extLst>
              <a:ext uri="{FF2B5EF4-FFF2-40B4-BE49-F238E27FC236}">
                <a16:creationId xmlns="" xmlns:a16="http://schemas.microsoft.com/office/drawing/2014/main" id="{D29742BD-4E67-8A45-9060-F8F37DD728A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12" y="3802612"/>
            <a:ext cx="1663543" cy="31405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0279B04-A5F6-2A47-A40A-997CC89843F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4097" y="3459199"/>
            <a:ext cx="997000" cy="100087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55928128-2D7E-AB4B-86B3-A31E1CA7F0D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51" y="1707199"/>
            <a:ext cx="1264865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35A665BE-2353-6B4F-8085-6F8CAC0AFDF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643" y="1843999"/>
            <a:ext cx="1803909" cy="266400"/>
          </a:xfrm>
          <a:prstGeom prst="rect">
            <a:avLst/>
          </a:prstGeom>
        </p:spPr>
      </p:pic>
      <p:pic>
        <p:nvPicPr>
          <p:cNvPr id="68" name="Picture 67" descr="ST0038856.eps">
            <a:extLst>
              <a:ext uri="{FF2B5EF4-FFF2-40B4-BE49-F238E27FC236}">
                <a16:creationId xmlns="" xmlns:a16="http://schemas.microsoft.com/office/drawing/2014/main" id="{5C2B4170-CB75-4E4D-A5BE-9315A3BCE395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2087" y="1716944"/>
            <a:ext cx="1620180" cy="5205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360E51B5-9B5C-564A-9F0D-5372FF3D5A20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2756" y="1774096"/>
            <a:ext cx="1732805" cy="406206"/>
          </a:xfrm>
          <a:prstGeom prst="rect">
            <a:avLst/>
          </a:prstGeom>
        </p:spPr>
      </p:pic>
      <p:pic>
        <p:nvPicPr>
          <p:cNvPr id="70" name="Picture 69" descr="ST0037539.eps">
            <a:extLst>
              <a:ext uri="{FF2B5EF4-FFF2-40B4-BE49-F238E27FC236}">
                <a16:creationId xmlns="" xmlns:a16="http://schemas.microsoft.com/office/drawing/2014/main" id="{8BF6D297-260E-0547-8A54-CF6A8ABE7F23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7620" y="1733390"/>
            <a:ext cx="1193290" cy="48761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9DB878C1-B4FE-9047-A43F-3EBBB4249DFF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979" y="2579512"/>
            <a:ext cx="1213584" cy="60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7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n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T-Folie_16-9_rot.ti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825" cy="685792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39999"/>
            <a:ext cx="12188825" cy="5778000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6330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nke. Merci. Grazie. Grazia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T-Folie_16-9_rot.ti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825" cy="6857929"/>
          </a:xfrm>
          <a:prstGeom prst="rect">
            <a:avLst/>
          </a:prstGeom>
        </p:spPr>
      </p:pic>
      <p:sp>
        <p:nvSpPr>
          <p:cNvPr id="5" name="Textfeld 4"/>
          <p:cNvSpPr txBox="1"/>
          <p:nvPr userDrawn="1"/>
        </p:nvSpPr>
        <p:spPr>
          <a:xfrm>
            <a:off x="-1" y="540000"/>
            <a:ext cx="12188825" cy="577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indent="0" algn="ctr">
              <a:lnSpc>
                <a:spcPct val="9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de-CH" sz="6000" b="0" i="0" dirty="0">
                <a:solidFill>
                  <a:srgbClr val="FFFFFF"/>
                </a:solidFill>
                <a:latin typeface="+mj-lt"/>
                <a:ea typeface="Lucida Grande"/>
                <a:cs typeface="Lucida Grande"/>
              </a:rPr>
              <a:t>Danke. Merci. Grazie. Grazia.</a:t>
            </a:r>
            <a:endParaRPr lang="de-CH" sz="6000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862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ildplatzhalter 36"/>
          <p:cNvSpPr>
            <a:spLocks noGrp="1"/>
          </p:cNvSpPr>
          <p:nvPr>
            <p:ph type="pic" sz="quarter" idx="15"/>
          </p:nvPr>
        </p:nvSpPr>
        <p:spPr>
          <a:xfrm>
            <a:off x="0" y="345600"/>
            <a:ext cx="12188825" cy="5907600"/>
          </a:xfrm>
          <a:custGeom>
            <a:avLst/>
            <a:gdLst>
              <a:gd name="connsiteX0" fmla="*/ 0 w 12188825"/>
              <a:gd name="connsiteY0" fmla="*/ 0 h 5907600"/>
              <a:gd name="connsiteX1" fmla="*/ 9723600 w 12188825"/>
              <a:gd name="connsiteY1" fmla="*/ 0 h 5907600"/>
              <a:gd name="connsiteX2" fmla="*/ 9723600 w 12188825"/>
              <a:gd name="connsiteY2" fmla="*/ 1396800 h 5907600"/>
              <a:gd name="connsiteX3" fmla="*/ 11466000 w 12188825"/>
              <a:gd name="connsiteY3" fmla="*/ 1396800 h 5907600"/>
              <a:gd name="connsiteX4" fmla="*/ 11466000 w 12188825"/>
              <a:gd name="connsiteY4" fmla="*/ 0 h 5907600"/>
              <a:gd name="connsiteX5" fmla="*/ 12188825 w 12188825"/>
              <a:gd name="connsiteY5" fmla="*/ 0 h 5907600"/>
              <a:gd name="connsiteX6" fmla="*/ 12188825 w 12188825"/>
              <a:gd name="connsiteY6" fmla="*/ 5907600 h 5907600"/>
              <a:gd name="connsiteX7" fmla="*/ 0 w 12188825"/>
              <a:gd name="connsiteY7" fmla="*/ 5907600 h 59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5907600">
                <a:moveTo>
                  <a:pt x="0" y="0"/>
                </a:moveTo>
                <a:lnTo>
                  <a:pt x="9723600" y="0"/>
                </a:lnTo>
                <a:lnTo>
                  <a:pt x="9723600" y="1396800"/>
                </a:lnTo>
                <a:lnTo>
                  <a:pt x="11466000" y="1396800"/>
                </a:lnTo>
                <a:lnTo>
                  <a:pt x="11466000" y="0"/>
                </a:lnTo>
                <a:lnTo>
                  <a:pt x="12188825" y="0"/>
                </a:lnTo>
                <a:lnTo>
                  <a:pt x="12188825" y="5907600"/>
                </a:lnTo>
                <a:lnTo>
                  <a:pt x="0" y="5907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8813" y="1836000"/>
            <a:ext cx="10691812" cy="1620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58813" y="3610800"/>
            <a:ext cx="10691811" cy="1620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CH" dirty="0"/>
          </a:p>
        </p:txBody>
      </p:sp>
      <p:sp>
        <p:nvSpPr>
          <p:cNvPr id="39" name="Vertikaler Textplatzhalter 4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638800" y="183600"/>
            <a:ext cx="180000" cy="5724000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  <p:sp>
        <p:nvSpPr>
          <p:cNvPr id="40" name="Bildplatzhalter 4"/>
          <p:cNvSpPr>
            <a:spLocks noGrp="1"/>
          </p:cNvSpPr>
          <p:nvPr>
            <p:ph type="pic" sz="quarter" idx="14"/>
          </p:nvPr>
        </p:nvSpPr>
        <p:spPr>
          <a:xfrm>
            <a:off x="10476000" y="6354000"/>
            <a:ext cx="1332000" cy="504000"/>
          </a:xfrm>
        </p:spPr>
        <p:txBody>
          <a:bodyPr anchor="ctr" anchorCtr="0"/>
          <a:lstStyle>
            <a:lvl1pPr marL="975" indent="0" algn="ctr">
              <a:lnSpc>
                <a:spcPct val="100000"/>
              </a:lnSpc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41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6202362" y="6360193"/>
            <a:ext cx="4212049" cy="5040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buNone/>
              <a:defRPr sz="900" baseline="0"/>
            </a:lvl1pPr>
            <a:lvl2pPr marL="0" indent="0" algn="r">
              <a:lnSpc>
                <a:spcPct val="100000"/>
              </a:lnSpc>
              <a:buNone/>
              <a:defRPr sz="900"/>
            </a:lvl2pPr>
            <a:lvl3pPr marL="0" indent="0" algn="r">
              <a:lnSpc>
                <a:spcPct val="100000"/>
              </a:lnSpc>
              <a:buNone/>
              <a:defRPr sz="900"/>
            </a:lvl3pPr>
            <a:lvl4pPr marL="0" indent="0" algn="r">
              <a:lnSpc>
                <a:spcPct val="100000"/>
              </a:lnSpc>
              <a:buNone/>
              <a:defRPr sz="900"/>
            </a:lvl4pPr>
            <a:lvl5pPr marL="0" indent="0" algn="r">
              <a:lnSpc>
                <a:spcPct val="100000"/>
              </a:lnSpc>
              <a:buNone/>
              <a:defRPr sz="900"/>
            </a:lvl5pPr>
          </a:lstStyle>
          <a:p>
            <a:pPr lvl="0"/>
            <a:r>
              <a:rPr lang="de-CH" dirty="0"/>
              <a:t>Präsentiert von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="" xmlns:a16="http://schemas.microsoft.com/office/drawing/2014/main" id="{38589953-A782-2240-A146-3C7F0035A6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600" y="-12089"/>
            <a:ext cx="17399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9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titel - 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/>
          <p:cNvSpPr>
            <a:spLocks noGrp="1"/>
          </p:cNvSpPr>
          <p:nvPr>
            <p:ph type="pic" sz="quarter" idx="15"/>
          </p:nvPr>
        </p:nvSpPr>
        <p:spPr>
          <a:xfrm>
            <a:off x="0" y="345600"/>
            <a:ext cx="12188825" cy="5907600"/>
          </a:xfrm>
          <a:custGeom>
            <a:avLst/>
            <a:gdLst>
              <a:gd name="connsiteX0" fmla="*/ 0 w 12188825"/>
              <a:gd name="connsiteY0" fmla="*/ 0 h 5907600"/>
              <a:gd name="connsiteX1" fmla="*/ 9723600 w 12188825"/>
              <a:gd name="connsiteY1" fmla="*/ 0 h 5907600"/>
              <a:gd name="connsiteX2" fmla="*/ 9723600 w 12188825"/>
              <a:gd name="connsiteY2" fmla="*/ 1396800 h 5907600"/>
              <a:gd name="connsiteX3" fmla="*/ 11466000 w 12188825"/>
              <a:gd name="connsiteY3" fmla="*/ 1396800 h 5907600"/>
              <a:gd name="connsiteX4" fmla="*/ 11466000 w 12188825"/>
              <a:gd name="connsiteY4" fmla="*/ 0 h 5907600"/>
              <a:gd name="connsiteX5" fmla="*/ 12188825 w 12188825"/>
              <a:gd name="connsiteY5" fmla="*/ 0 h 5907600"/>
              <a:gd name="connsiteX6" fmla="*/ 12188825 w 12188825"/>
              <a:gd name="connsiteY6" fmla="*/ 5907600 h 5907600"/>
              <a:gd name="connsiteX7" fmla="*/ 0 w 12188825"/>
              <a:gd name="connsiteY7" fmla="*/ 5907600 h 59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5907600">
                <a:moveTo>
                  <a:pt x="0" y="0"/>
                </a:moveTo>
                <a:lnTo>
                  <a:pt x="9723600" y="0"/>
                </a:lnTo>
                <a:lnTo>
                  <a:pt x="9723600" y="1396800"/>
                </a:lnTo>
                <a:lnTo>
                  <a:pt x="11466000" y="1396800"/>
                </a:lnTo>
                <a:lnTo>
                  <a:pt x="11466000" y="0"/>
                </a:lnTo>
                <a:lnTo>
                  <a:pt x="12188825" y="0"/>
                </a:lnTo>
                <a:lnTo>
                  <a:pt x="12188825" y="5907600"/>
                </a:lnTo>
                <a:lnTo>
                  <a:pt x="0" y="5907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1836000"/>
            <a:ext cx="10691812" cy="1620000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>
          <a:xfrm>
            <a:off x="658813" y="3609020"/>
            <a:ext cx="10691811" cy="1620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CH" dirty="0"/>
          </a:p>
        </p:txBody>
      </p:sp>
      <p:sp>
        <p:nvSpPr>
          <p:cNvPr id="6" name="Vertikaler Textplatzhalter 4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638800" y="183600"/>
            <a:ext cx="180000" cy="5724000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9" name="Grafik 8">
            <a:extLst>
              <a:ext uri="{FF2B5EF4-FFF2-40B4-BE49-F238E27FC236}">
                <a16:creationId xmlns="" xmlns:a16="http://schemas.microsoft.com/office/drawing/2014/main" id="{D8420392-6BCF-7643-A6E2-3CCADBEFA0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600" y="-12089"/>
            <a:ext cx="17399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4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600"/>
              </a:spcBef>
              <a:buClrTx/>
              <a:buSzPct val="100000"/>
              <a:buFont typeface="+mj-lt"/>
              <a:buAutoNum type="arabicPeriod"/>
              <a:defRPr sz="2400"/>
            </a:lvl1pPr>
            <a:lvl2pPr marL="270000" indent="-270000">
              <a:spcBef>
                <a:spcPts val="600"/>
              </a:spcBef>
              <a:defRPr sz="2400"/>
            </a:lvl2pPr>
            <a:lvl3pPr marL="450000" indent="-180000">
              <a:spcBef>
                <a:spcPts val="600"/>
              </a:spcBef>
              <a:defRPr sz="2000"/>
            </a:lvl3pPr>
            <a:lvl4pPr marL="630000" indent="-180000">
              <a:spcBef>
                <a:spcPts val="600"/>
              </a:spcBef>
              <a:defRPr sz="2000"/>
            </a:lvl4pPr>
            <a:lvl5pPr marL="810000" indent="-180000"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2666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739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8813" y="1844675"/>
            <a:ext cx="5148261" cy="4572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844675"/>
            <a:ext cx="5148261" cy="4572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6263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844675"/>
            <a:ext cx="5148262" cy="4572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58813" y="1989139"/>
            <a:ext cx="5148261" cy="44280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1120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8813" y="1844675"/>
            <a:ext cx="5148262" cy="45751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202364" y="1989139"/>
            <a:ext cx="5148262" cy="443071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9735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8813" y="1844676"/>
            <a:ext cx="10691811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 dirty="0"/>
              <a:t>Textmasterformat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</a:t>
            </a:r>
          </a:p>
          <a:p>
            <a:pPr lvl="5"/>
            <a:r>
              <a:rPr lang="de-CH" noProof="0" dirty="0"/>
              <a:t>6</a:t>
            </a:r>
          </a:p>
          <a:p>
            <a:pPr lvl="6"/>
            <a:r>
              <a:rPr lang="de-CH" noProof="0" dirty="0"/>
              <a:t>7</a:t>
            </a:r>
          </a:p>
          <a:p>
            <a:pPr lvl="7"/>
            <a:r>
              <a:rPr lang="de-CH" noProof="0" dirty="0"/>
              <a:t>8</a:t>
            </a:r>
          </a:p>
          <a:p>
            <a:pPr lvl="8"/>
            <a:r>
              <a:rPr lang="de-CH" noProof="0" dirty="0"/>
              <a:t>9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58813" y="553815"/>
            <a:ext cx="9900095" cy="12146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CH" noProof="0" dirty="0"/>
              <a:t>Titelmasterformat durch Klicken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11350625" y="6524624"/>
            <a:ext cx="431799" cy="25274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lnSpc>
                <a:spcPct val="100000"/>
              </a:lnSpc>
              <a:defRPr sz="900" b="1">
                <a:solidFill>
                  <a:schemeClr val="tx1"/>
                </a:solidFill>
              </a:defRPr>
            </a:lvl1pPr>
          </a:lstStyle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="" xmlns:a16="http://schemas.microsoft.com/office/drawing/2014/main" id="{81B1245A-4467-4C46-8F2D-75127D284376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865" y="0"/>
            <a:ext cx="1584960" cy="158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16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64" r:id="rId3"/>
    <p:sldLayoutId id="2147483672" r:id="rId4"/>
    <p:sldLayoutId id="2147483670" r:id="rId5"/>
    <p:sldLayoutId id="2147483650" r:id="rId6"/>
    <p:sldLayoutId id="2147483652" r:id="rId7"/>
    <p:sldLayoutId id="2147483660" r:id="rId8"/>
    <p:sldLayoutId id="2147483661" r:id="rId9"/>
    <p:sldLayoutId id="2147483673" r:id="rId10"/>
    <p:sldLayoutId id="2147483674" r:id="rId11"/>
    <p:sldLayoutId id="2147483654" r:id="rId12"/>
    <p:sldLayoutId id="2147483662" r:id="rId13"/>
    <p:sldLayoutId id="2147483671" r:id="rId14"/>
    <p:sldLayoutId id="2147483663" r:id="rId15"/>
    <p:sldLayoutId id="2147483682" r:id="rId16"/>
    <p:sldLayoutId id="2147483669" r:id="rId17"/>
    <p:sldLayoutId id="2147483685" r:id="rId18"/>
    <p:sldLayoutId id="2147483686" r:id="rId19"/>
    <p:sldLayoutId id="2147483687" r:id="rId20"/>
    <p:sldLayoutId id="2147483688" r:id="rId21"/>
    <p:sldLayoutId id="2147483683" r:id="rId22"/>
    <p:sldLayoutId id="2147483684" r:id="rId23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tabLst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orient="horz" pos="436" userDrawn="1">
          <p15:clr>
            <a:srgbClr val="F26B43"/>
          </p15:clr>
        </p15:guide>
        <p15:guide id="3" orient="horz" pos="1162" userDrawn="1">
          <p15:clr>
            <a:srgbClr val="F26B43"/>
          </p15:clr>
        </p15:guide>
        <p15:guide id="4" orient="horz" pos="1253" userDrawn="1">
          <p15:clr>
            <a:srgbClr val="F26B43"/>
          </p15:clr>
        </p15:guide>
        <p15:guide id="5" orient="horz" pos="4110" userDrawn="1">
          <p15:clr>
            <a:srgbClr val="F26B43"/>
          </p15:clr>
        </p15:guide>
        <p15:guide id="6" orient="horz" pos="2591" userDrawn="1">
          <p15:clr>
            <a:srgbClr val="F26B43"/>
          </p15:clr>
        </p15:guide>
        <p15:guide id="7" orient="horz" pos="2772" userDrawn="1">
          <p15:clr>
            <a:srgbClr val="F26B43"/>
          </p15:clr>
        </p15:guide>
        <p15:guide id="8" pos="414" userDrawn="1">
          <p15:clr>
            <a:srgbClr val="F26B43"/>
          </p15:clr>
        </p15:guide>
        <p15:guide id="9" pos="7422" userDrawn="1">
          <p15:clr>
            <a:srgbClr val="F26B43"/>
          </p15:clr>
        </p15:guide>
        <p15:guide id="10" pos="7150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907" userDrawn="1">
          <p15:clr>
            <a:srgbClr val="F26B43"/>
          </p15:clr>
        </p15:guide>
        <p15:guide id="13" pos="2501" userDrawn="1">
          <p15:clr>
            <a:srgbClr val="F26B43"/>
          </p15:clr>
        </p15:guide>
        <p15:guide id="14" pos="2750" userDrawn="1">
          <p15:clr>
            <a:srgbClr val="F26B43"/>
          </p15:clr>
        </p15:guide>
        <p15:guide id="15" pos="5064" userDrawn="1">
          <p15:clr>
            <a:srgbClr val="F26B43"/>
          </p15:clr>
        </p15:guide>
        <p15:guide id="16" pos="48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_K4mch0jhBQ&amp;index=4&amp;list=PLZYH5rzLABqcye6fj3m2DS16FwlUEONy7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lCO80FjZ0s&amp;list=PLZYH5rzLABqcye6fj3m2DS16FwlUEONy7&amp;index=3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Ti4Jk0hW6Q&amp;list=PLZYH5rzLABqcye6fj3m2DS16FwlUEONy7&amp;index=6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8xE0Uqd6TXA&amp;list=PLZYH5rzLABqcye6fj3m2DS16FwlUEONy7&amp;index=1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JKz_hp50q8&amp;list=PLZYH5rzLABqcye6fj3m2DS16FwlUEONy7&amp;index=2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4PuMQF8DOU&amp;index=5&amp;list=PLZYH5rzLABqcye6fj3m2DS16FwlUEONy7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platzhalter 1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5" b="16895"/>
          <a:stretch/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</a:t>
            </a:r>
            <a:r>
              <a:rPr lang="en-GB" dirty="0" smtClean="0"/>
              <a:t>travelling </a:t>
            </a:r>
            <a:r>
              <a:rPr lang="en-GB" dirty="0"/>
              <a:t>by train, bus and boat?</a:t>
            </a:r>
            <a:r>
              <a:rPr lang="en-GB" noProof="0" dirty="0"/>
              <a:t> </a:t>
            </a: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Vertikaler Textplatzhalt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6846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Reason</a:t>
            </a:r>
            <a:r>
              <a:rPr lang="de-CH" dirty="0" smtClean="0"/>
              <a:t> </a:t>
            </a:r>
            <a:r>
              <a:rPr lang="de-CH" dirty="0" err="1" smtClean="0"/>
              <a:t>Swissness</a:t>
            </a:r>
            <a:r>
              <a:rPr lang="de-CH" dirty="0" smtClean="0"/>
              <a:t>.</a:t>
            </a:r>
            <a:br>
              <a:rPr lang="de-CH" dirty="0" smtClean="0"/>
            </a:br>
            <a:r>
              <a:rPr lang="en-GB" sz="2400" dirty="0"/>
              <a:t>Travelling can be so authentic.</a:t>
            </a:r>
            <a:endParaRPr lang="de-CH" sz="240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1584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Diversity. </a:t>
            </a:r>
            <a:br>
              <a:rPr lang="en-GB" dirty="0" smtClean="0"/>
            </a:br>
            <a:r>
              <a:rPr lang="en-GB" sz="2400" dirty="0" smtClean="0"/>
              <a:t>Travelling can be so diverse. </a:t>
            </a:r>
            <a:endParaRPr lang="en-GB" sz="24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989139"/>
            <a:ext cx="5148262" cy="442753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In Switzerland nostalgic and state-of-the-art means of public transport can easily be combined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Eventful: Rides on theme routes (e.g. cheese train)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Innovative: extraordinary experiences in public transport (e.g. a dinner in a panoramic cabin of a cableway )</a:t>
            </a:r>
            <a:endParaRPr lang="en-GB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1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7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Reason</a:t>
            </a:r>
            <a:r>
              <a:rPr lang="de-CH" dirty="0" smtClean="0"/>
              <a:t> </a:t>
            </a:r>
            <a:r>
              <a:rPr lang="de-CH" dirty="0" err="1" smtClean="0"/>
              <a:t>Diversity</a:t>
            </a:r>
            <a:r>
              <a:rPr lang="de-CH" dirty="0" smtClean="0"/>
              <a:t>. </a:t>
            </a:r>
            <a:br>
              <a:rPr lang="de-CH" dirty="0" smtClean="0"/>
            </a:br>
            <a:r>
              <a:rPr lang="en-GB" sz="2400" dirty="0"/>
              <a:t>Travelling can be so diverse.</a:t>
            </a:r>
            <a:endParaRPr lang="de-CH" sz="2400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44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travel by train, bus and boat?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975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Panorama. </a:t>
            </a:r>
            <a:br>
              <a:rPr lang="en-GB" dirty="0" smtClean="0"/>
            </a:br>
            <a:r>
              <a:rPr lang="en-GB" sz="2400" dirty="0" smtClean="0"/>
              <a:t>Travelling can be so beautiful. </a:t>
            </a:r>
            <a:endParaRPr lang="en-GB" sz="2400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6202364" y="1989139"/>
            <a:ext cx="5148262" cy="442753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Fascinating landscape and breath-taking views on trains, buses, boats and mountain railways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Panoramic windows reaching far up to the ceiling on premium panoramic trains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Experience Switzerland from the train up close</a:t>
            </a:r>
            <a:endParaRPr lang="en-GB" dirty="0"/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1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160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Reason</a:t>
            </a:r>
            <a:r>
              <a:rPr lang="de-CH" dirty="0" smtClean="0"/>
              <a:t> Panorama. </a:t>
            </a:r>
            <a:br>
              <a:rPr lang="de-CH" dirty="0" smtClean="0"/>
            </a:br>
            <a:r>
              <a:rPr lang="en-GB" sz="2400" dirty="0"/>
              <a:t>Travelling can be so beautiful.</a:t>
            </a:r>
            <a:endParaRPr lang="de-CH" sz="240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0034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err="1" smtClean="0"/>
              <a:t>Reason</a:t>
            </a:r>
            <a:r>
              <a:rPr lang="de-CH" dirty="0" smtClean="0"/>
              <a:t> Convenience.</a:t>
            </a:r>
            <a:br>
              <a:rPr lang="de-CH" dirty="0" smtClean="0"/>
            </a:br>
            <a:r>
              <a:rPr lang="en-GB" sz="2400" dirty="0" smtClean="0"/>
              <a:t>Travelling can be so comfortable. </a:t>
            </a:r>
            <a:endParaRPr lang="en-GB" sz="24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989139"/>
            <a:ext cx="5148262" cy="4427536"/>
          </a:xfrm>
        </p:spPr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en-GB" dirty="0" smtClean="0"/>
              <a:t>The Swiss Travel System offers comfort at the highest level: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Generous compartments with comfortable seats offer ample space to stretch one’s legs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On board restaurants offering specialities from all Swiss regions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Luggage Services</a:t>
            </a:r>
          </a:p>
          <a:p>
            <a:pPr marL="975" indent="0">
              <a:spcBef>
                <a:spcPts val="1200"/>
              </a:spcBef>
              <a:buNone/>
            </a:pPr>
            <a:endParaRPr lang="en-GB" dirty="0" smtClean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r="112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105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sz="4000" dirty="0" err="1" smtClean="0"/>
              <a:t>Reason</a:t>
            </a:r>
            <a:r>
              <a:rPr lang="de-CH" sz="4000" dirty="0" smtClean="0"/>
              <a:t> Convenience.</a:t>
            </a:r>
            <a:r>
              <a:rPr lang="de-CH" dirty="0" smtClean="0"/>
              <a:t/>
            </a:r>
            <a:br>
              <a:rPr lang="de-CH" dirty="0" smtClean="0"/>
            </a:br>
            <a:r>
              <a:rPr lang="en-GB" sz="2700" dirty="0"/>
              <a:t>Travelling can be so comfortable.</a:t>
            </a:r>
            <a:r>
              <a:rPr lang="de-CH" dirty="0"/>
              <a:t/>
            </a:r>
            <a:br>
              <a:rPr lang="de-CH" dirty="0"/>
            </a:b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 smtClean="0"/>
          </a:p>
          <a:p>
            <a:pPr marL="975" indent="0">
              <a:spcBef>
                <a:spcPts val="1200"/>
              </a:spcBef>
              <a:buNone/>
            </a:pPr>
            <a:endParaRPr lang="de-CH" dirty="0" smtClean="0"/>
          </a:p>
        </p:txBody>
      </p:sp>
    </p:spTree>
    <p:extLst>
      <p:ext uri="{BB962C8B-B14F-4D97-AF65-F5344CB8AC3E}">
        <p14:creationId xmlns:p14="http://schemas.microsoft.com/office/powerpoint/2010/main" val="16875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Accessibility.</a:t>
            </a:r>
            <a:br>
              <a:rPr lang="en-GB" dirty="0" smtClean="0"/>
            </a:br>
            <a:r>
              <a:rPr lang="en-GB" sz="2400" dirty="0"/>
              <a:t>Travelling can be so simple.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988839"/>
            <a:ext cx="5220640" cy="442783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Changing transportation is wonderfully easy in Switzerland –thanks to the densest public transport network in the world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Regular interval timetables guarantee synchronised connections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Easy and direct train connections from neighbouring countries</a:t>
            </a:r>
            <a:endParaRPr lang="en-GB" dirty="0"/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" r="1362"/>
          <a:stretch>
            <a:fillRect/>
          </a:stretch>
        </p:blipFill>
        <p:spPr>
          <a:xfrm>
            <a:off x="658813" y="2349500"/>
            <a:ext cx="5148262" cy="3527425"/>
          </a:xfrm>
        </p:spPr>
      </p:pic>
    </p:spTree>
    <p:extLst>
      <p:ext uri="{BB962C8B-B14F-4D97-AF65-F5344CB8AC3E}">
        <p14:creationId xmlns:p14="http://schemas.microsoft.com/office/powerpoint/2010/main" val="36923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Accessibility.</a:t>
            </a:r>
            <a:br>
              <a:rPr lang="en-GB" dirty="0" smtClean="0"/>
            </a:br>
            <a:r>
              <a:rPr lang="en-GB" sz="2400" dirty="0" smtClean="0"/>
              <a:t>Travelling can be so simple.</a:t>
            </a:r>
            <a:endParaRPr lang="en-GB" sz="2400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3293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</a:t>
            </a:r>
            <a:r>
              <a:rPr lang="en-GB" dirty="0" err="1" smtClean="0"/>
              <a:t>Swissness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sz="2400" dirty="0" smtClean="0"/>
              <a:t>Travelling can be so authentic.</a:t>
            </a:r>
            <a:endParaRPr lang="en-GB" sz="2400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6202364" y="1989139"/>
            <a:ext cx="5148262" cy="442753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Switzerland stands for reliability, quality and safety – this holds true for public transport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Locals travel by public transport and that’s where you meet them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Do it the Swiss way travel by train, bus and boat</a:t>
            </a:r>
          </a:p>
          <a:p>
            <a:endParaRPr lang="en-GB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1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544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_Praesentation_2018_de_16_9">
  <a:themeElements>
    <a:clrScheme name="st_Colors_2018-01">
      <a:dk1>
        <a:sysClr val="windowText" lastClr="000000"/>
      </a:dk1>
      <a:lt1>
        <a:srgbClr val="FFFFFF"/>
      </a:lt1>
      <a:dk2>
        <a:srgbClr val="D71E2F"/>
      </a:dk2>
      <a:lt2>
        <a:srgbClr val="FFFFFF"/>
      </a:lt2>
      <a:accent1>
        <a:srgbClr val="567A8C"/>
      </a:accent1>
      <a:accent2>
        <a:srgbClr val="C3E2EA"/>
      </a:accent2>
      <a:accent3>
        <a:srgbClr val="834D55"/>
      </a:accent3>
      <a:accent4>
        <a:srgbClr val="C1D263"/>
      </a:accent4>
      <a:accent5>
        <a:srgbClr val="323232"/>
      </a:accent5>
      <a:accent6>
        <a:srgbClr val="B4B4B4"/>
      </a:accent6>
      <a:hlink>
        <a:srgbClr val="000000"/>
      </a:hlink>
      <a:folHlink>
        <a:srgbClr val="000000"/>
      </a:folHlink>
    </a:clrScheme>
    <a:fontScheme name="st_v2013-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lIns="0" tIns="0" rIns="0" bIns="0" rtlCol="0" anchor="t" anchorCtr="0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80975" indent="-180975">
          <a:lnSpc>
            <a:spcPct val="120000"/>
          </a:lnSpc>
          <a:buClr>
            <a:schemeClr val="accent1"/>
          </a:buClr>
          <a:buSzPct val="80000"/>
          <a:buFont typeface="Wingdings" charset="2"/>
          <a:buChar char="§"/>
          <a:defRPr sz="20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ST_Praesentation_2019_e_16_9" id="{B65C73CA-E0A7-2140-80B9-E8B79C71E687}" vid="{3F2D3279-307D-4244-B12A-D810A4D4C99F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ST_Praesentation_2018_de_16_9</Template>
  <TotalTime>0</TotalTime>
  <Words>237</Words>
  <Application>Microsoft Office PowerPoint</Application>
  <PresentationFormat>Benutzerdefiniert</PresentationFormat>
  <Paragraphs>35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Lucida Grande</vt:lpstr>
      <vt:lpstr>Wingdings</vt:lpstr>
      <vt:lpstr>ST_Praesentation_2018_de_16_9</vt:lpstr>
      <vt:lpstr>Why travelling by train, bus and boat? </vt:lpstr>
      <vt:lpstr>Why travel by train, bus and boat?</vt:lpstr>
      <vt:lpstr>Reason Panorama.  Travelling can be so beautiful. </vt:lpstr>
      <vt:lpstr>Reason Panorama.  Travelling can be so beautiful.</vt:lpstr>
      <vt:lpstr>Reason Convenience. Travelling can be so comfortable. </vt:lpstr>
      <vt:lpstr>Reason Convenience. Travelling can be so comfortable. </vt:lpstr>
      <vt:lpstr>Reason Accessibility. Travelling can be so simple.</vt:lpstr>
      <vt:lpstr>Reason Accessibility. Travelling can be so simple.</vt:lpstr>
      <vt:lpstr>Reason Swissness. Travelling can be so authentic.</vt:lpstr>
      <vt:lpstr>Reason Swissness. Travelling can be so authentic.</vt:lpstr>
      <vt:lpstr>Reason Diversity.  Travelling can be so diverse. </vt:lpstr>
      <vt:lpstr>Reason Diversity.  Travelling can be so diverse.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Jan Karlen</dc:creator>
  <cp:keywords/>
  <dc:description/>
  <cp:lastModifiedBy>Kälin, Michelle</cp:lastModifiedBy>
  <cp:revision>8</cp:revision>
  <cp:lastPrinted>2018-12-10T08:01:37Z</cp:lastPrinted>
  <dcterms:created xsi:type="dcterms:W3CDTF">2018-12-10T09:50:45Z</dcterms:created>
  <dcterms:modified xsi:type="dcterms:W3CDTF">2019-02-21T10:24:08Z</dcterms:modified>
  <cp:category/>
</cp:coreProperties>
</file>